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8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6968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9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was a strong feeling that maybe the Parish could be managed by Parish administrator. This role would effectively deal</a:t>
            </a:r>
            <a:r>
              <a:rPr lang="en-GB" baseline="0" dirty="0" smtClean="0"/>
              <a:t> with all non sacramental / business affairs leaving the Priest to do only that which Priests can.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3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38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Parishioners</a:t>
            </a:r>
            <a:r>
              <a:rPr lang="en-GB" baseline="0" dirty="0" smtClean="0"/>
              <a:t> were quite vocal in how they feel we have arrived at the situation we have.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085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were some novel idea here including Sunday Mass on alternative days of the week!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818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94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91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3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 Robin </a:t>
            </a:r>
            <a:r>
              <a:rPr lang="en-GB" smtClean="0"/>
              <a:t>to expand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3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Useful to remind</a:t>
            </a:r>
            <a:r>
              <a:rPr lang="en-GB" baseline="0" dirty="0" smtClean="0"/>
              <a:t> ourselves of what this was all about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handing out questionnaire Fr Robin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Dcn</a:t>
            </a:r>
            <a:r>
              <a:rPr lang="en-GB" baseline="0" dirty="0" smtClean="0"/>
              <a:t> John primed the parishioners what was coming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3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questionnaire</a:t>
            </a:r>
            <a:r>
              <a:rPr lang="en-GB" baseline="0" dirty="0" smtClean="0"/>
              <a:t>s were returned immediately after Christmas and Parish meetings were held mid January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5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parish meetings proved tremendously useful  - adding far more value to the survey responses alone. Discussion provided some new thoughts and also gave us an idea of the strength of feelings in some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18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32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It</a:t>
            </a:r>
            <a:r>
              <a:rPr lang="en-GB" baseline="0" dirty="0" smtClean="0"/>
              <a:t> was </a:t>
            </a:r>
            <a:r>
              <a:rPr lang="en-GB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unanimously </a:t>
            </a:r>
            <a:r>
              <a:rPr lang="en-GB" baseline="0" dirty="0" smtClean="0"/>
              <a:t> felt that the laity needed to step up and take on more roles / responsibility and there was much discussion around this issue. In general people felt that they did need more catechesis to be able to take on additional roles though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13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then considered, going f/w who</a:t>
            </a:r>
            <a:r>
              <a:rPr lang="en-GB" baseline="0" dirty="0" smtClean="0"/>
              <a:t> could take on what roles?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B4E5"/>
            </a:gs>
            <a:gs pos="27000">
              <a:srgbClr val="8367A4"/>
            </a:gs>
            <a:gs pos="100000">
              <a:srgbClr val="E0E7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866332"/>
          </a:xfrm>
          <a:prstGeom prst="rect">
            <a:avLst/>
          </a:prstGeom>
        </p:spPr>
        <p:txBody>
          <a:bodyPr/>
          <a:lstStyle/>
          <a:p>
            <a:r>
              <a:rPr dirty="0"/>
              <a:t>Parishes of </a:t>
            </a:r>
            <a:br>
              <a:rPr dirty="0"/>
            </a:br>
            <a:r>
              <a:rPr dirty="0"/>
              <a:t>Holy Family &amp; Holy Angels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2000" dirty="0"/>
              <a:t>Fr. Robin &amp; </a:t>
            </a:r>
            <a:r>
              <a:rPr sz="2000" dirty="0" err="1"/>
              <a:t>Dcn</a:t>
            </a:r>
            <a:r>
              <a:rPr sz="2000"/>
              <a:t>. John</a:t>
            </a:r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551" y="4005064"/>
            <a:ext cx="3557575" cy="2209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8024" y="4005064"/>
            <a:ext cx="3810001" cy="2209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543" y="1196751"/>
            <a:ext cx="8229601" cy="525658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 u="sng"/>
            </a:pPr>
            <a:r>
              <a:rPr dirty="0"/>
              <a:t>A lay administrator</a:t>
            </a:r>
            <a:r>
              <a:rPr u="none" dirty="0"/>
              <a:t>:</a:t>
            </a:r>
          </a:p>
          <a:p>
            <a:pPr marL="0" indent="0">
              <a:spcBef>
                <a:spcPts val="400"/>
              </a:spcBef>
              <a:buSzTx/>
              <a:buNone/>
              <a:defRPr sz="2000"/>
            </a:pPr>
            <a:r>
              <a:rPr dirty="0"/>
              <a:t>Each Parish could have a ‘business leader / administrator’ who effectively ran the Parish and was the main PoC leaving the Priest to do that which only a Priests can do. A more wide ranging &amp; engaging role than current parish secretaries.</a:t>
            </a:r>
          </a:p>
        </p:txBody>
      </p:sp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xfrm>
            <a:off x="395536" y="260647"/>
            <a:ext cx="8229601" cy="720082"/>
          </a:xfrm>
          <a:prstGeom prst="rect">
            <a:avLst/>
          </a:prstGeom>
        </p:spPr>
        <p:txBody>
          <a:bodyPr/>
          <a:lstStyle/>
          <a:p>
            <a:pPr>
              <a:defRPr sz="3200" b="1"/>
            </a:pPr>
            <a:r>
              <a:rPr dirty="0"/>
              <a:t>Holy Family &amp; Holy Angels Parishioners said</a:t>
            </a:r>
            <a:r>
              <a:rPr sz="3600" b="0" dirty="0"/>
              <a:t>: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r="11250"/>
          <a:stretch>
            <a:fillRect/>
          </a:stretch>
        </p:blipFill>
        <p:spPr>
          <a:xfrm rot="20802737">
            <a:off x="2949730" y="3169519"/>
            <a:ext cx="1621392" cy="1028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t="10022" r="17036"/>
          <a:stretch>
            <a:fillRect/>
          </a:stretch>
        </p:blipFill>
        <p:spPr>
          <a:xfrm rot="724977">
            <a:off x="780042" y="3296489"/>
            <a:ext cx="1496231" cy="108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02561">
            <a:off x="5276667" y="2870324"/>
            <a:ext cx="1701097" cy="1199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801314">
            <a:off x="1248258" y="4858839"/>
            <a:ext cx="1487493" cy="1194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51919" y="4703641"/>
            <a:ext cx="1684387" cy="1289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7" descr="Picture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966673">
            <a:off x="6854446" y="4262585"/>
            <a:ext cx="1290418" cy="158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Bishop Richard, you asked:</a:t>
            </a:r>
          </a:p>
        </p:txBody>
      </p:sp>
      <p:sp>
        <p:nvSpPr>
          <p:cNvPr id="169" name="Rounded Rectangular Callout 5"/>
          <p:cNvSpPr/>
          <p:nvPr/>
        </p:nvSpPr>
        <p:spPr>
          <a:xfrm>
            <a:off x="899591" y="2060848"/>
            <a:ext cx="7416826" cy="354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779"/>
                </a:moveTo>
                <a:cubicBezTo>
                  <a:pt x="0" y="1244"/>
                  <a:pt x="595" y="0"/>
                  <a:pt x="1328" y="0"/>
                </a:cubicBezTo>
                <a:lnTo>
                  <a:pt x="3600" y="0"/>
                </a:lnTo>
                <a:lnTo>
                  <a:pt x="20272" y="0"/>
                </a:lnTo>
                <a:cubicBezTo>
                  <a:pt x="21005" y="0"/>
                  <a:pt x="21600" y="1244"/>
                  <a:pt x="21600" y="2779"/>
                </a:cubicBezTo>
                <a:lnTo>
                  <a:pt x="21600" y="13893"/>
                </a:lnTo>
                <a:cubicBezTo>
                  <a:pt x="21600" y="15428"/>
                  <a:pt x="21005" y="16672"/>
                  <a:pt x="20272" y="16672"/>
                </a:cubicBezTo>
                <a:lnTo>
                  <a:pt x="9000" y="16672"/>
                </a:lnTo>
                <a:lnTo>
                  <a:pt x="2472" y="21600"/>
                </a:lnTo>
                <a:lnTo>
                  <a:pt x="3600" y="16672"/>
                </a:lnTo>
                <a:lnTo>
                  <a:pt x="1328" y="16672"/>
                </a:lnTo>
                <a:cubicBezTo>
                  <a:pt x="595" y="16672"/>
                  <a:pt x="0" y="15428"/>
                  <a:pt x="0" y="13893"/>
                </a:cubicBezTo>
                <a:lnTo>
                  <a:pt x="0" y="13893"/>
                </a:lnTo>
                <a:lnTo>
                  <a:pt x="0" y="9725"/>
                </a:lnTo>
                <a:close/>
              </a:path>
            </a:pathLst>
          </a:custGeom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7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23421" t="50414" r="18944" b="15704"/>
          <a:stretch>
            <a:fillRect/>
          </a:stretch>
        </p:blipFill>
        <p:spPr>
          <a:xfrm>
            <a:off x="1631631" y="2456814"/>
            <a:ext cx="5880737" cy="1944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543" y="1412775"/>
            <a:ext cx="8229601" cy="489654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rPr dirty="0"/>
              <a:t>Increasingly secular society with people afraid to speak out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Young men ignoring the call (too many technological distractions)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Priesthood limited &amp; exclusive (celibacy)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Societal decline in Christianity / 24hr society &amp; Sunday trading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Smaller families  - less children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Church hierarchy fail to counter damaging arguments – improve PR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Vocations not held in high esteem &amp; RC schools failing to promote Priesthood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Lack of financial support for the Church  / obligations not felt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Materialistic society and weak leadership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Lack of parental commitment with young children (sports fixtures)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Catholic schools failing to overtly present Priesthood as viable vocation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Social pressure &amp; media / Church not moved with times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Negative &amp; damaging image of RC clergy perpetuated by media </a:t>
            </a:r>
          </a:p>
          <a:p>
            <a:pPr>
              <a:spcBef>
                <a:spcPts val="400"/>
              </a:spcBef>
              <a:defRPr sz="1800"/>
            </a:pPr>
            <a:r>
              <a:rPr dirty="0"/>
              <a:t>Fewer &amp; less visibility of nuns</a:t>
            </a:r>
          </a:p>
        </p:txBody>
      </p:sp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xfrm>
            <a:off x="395536" y="260647"/>
            <a:ext cx="8229601" cy="6480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1280" b="1"/>
            </a:pPr>
            <a:r>
              <a:rPr dirty="0"/>
              <a:t/>
            </a:r>
            <a:br>
              <a:rPr dirty="0"/>
            </a:br>
            <a:r>
              <a:rPr dirty="0"/>
              <a:t>Holy Family &amp; Holy Angels Parishioners said</a:t>
            </a:r>
            <a:r>
              <a:rPr sz="1440" b="0" dirty="0"/>
              <a:t>:</a:t>
            </a:r>
            <a:br>
              <a:rPr sz="1440" b="0" dirty="0"/>
            </a:br>
            <a:endParaRPr sz="1440" b="0" dirty="0"/>
          </a:p>
        </p:txBody>
      </p:sp>
      <p:sp>
        <p:nvSpPr>
          <p:cNvPr id="174" name="Title 1"/>
          <p:cNvSpPr txBox="1"/>
          <p:nvPr/>
        </p:nvSpPr>
        <p:spPr>
          <a:xfrm>
            <a:off x="611559" y="903320"/>
            <a:ext cx="64974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b="1" u="sng"/>
            </a:lvl1pPr>
          </a:lstStyle>
          <a:p>
            <a:r>
              <a:rPr dirty="0"/>
              <a:t>Factors that have facilitated the present situation include</a:t>
            </a:r>
          </a:p>
        </p:txBody>
      </p:sp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44167">
            <a:off x="7303878" y="2526320"/>
            <a:ext cx="817910" cy="817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988512">
            <a:off x="7197752" y="1423170"/>
            <a:ext cx="1204769" cy="79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803721">
            <a:off x="7111748" y="3813016"/>
            <a:ext cx="942943" cy="803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78407">
            <a:off x="6873216" y="5152888"/>
            <a:ext cx="1173015" cy="782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2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2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8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8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82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82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build="p" animBg="1" advAuto="0"/>
      <p:bldP spid="175" grpId="3" animBg="1" advAuto="0"/>
      <p:bldP spid="176" grpId="2" animBg="1" advAuto="0"/>
      <p:bldP spid="177" grpId="4" animBg="1" advAuto="0"/>
      <p:bldP spid="178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Bishop Richard, you asked:</a:t>
            </a:r>
          </a:p>
        </p:txBody>
      </p:sp>
      <p:sp>
        <p:nvSpPr>
          <p:cNvPr id="182" name="Rounded Rectangular Callout 5"/>
          <p:cNvSpPr/>
          <p:nvPr/>
        </p:nvSpPr>
        <p:spPr>
          <a:xfrm>
            <a:off x="899591" y="2060848"/>
            <a:ext cx="7416826" cy="354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779"/>
                </a:moveTo>
                <a:cubicBezTo>
                  <a:pt x="0" y="1244"/>
                  <a:pt x="595" y="0"/>
                  <a:pt x="1328" y="0"/>
                </a:cubicBezTo>
                <a:lnTo>
                  <a:pt x="3600" y="0"/>
                </a:lnTo>
                <a:lnTo>
                  <a:pt x="20272" y="0"/>
                </a:lnTo>
                <a:cubicBezTo>
                  <a:pt x="21005" y="0"/>
                  <a:pt x="21600" y="1244"/>
                  <a:pt x="21600" y="2779"/>
                </a:cubicBezTo>
                <a:lnTo>
                  <a:pt x="21600" y="13893"/>
                </a:lnTo>
                <a:cubicBezTo>
                  <a:pt x="21600" y="15428"/>
                  <a:pt x="21005" y="16672"/>
                  <a:pt x="20272" y="16672"/>
                </a:cubicBezTo>
                <a:lnTo>
                  <a:pt x="9000" y="16672"/>
                </a:lnTo>
                <a:lnTo>
                  <a:pt x="2472" y="21600"/>
                </a:lnTo>
                <a:lnTo>
                  <a:pt x="3600" y="16672"/>
                </a:lnTo>
                <a:lnTo>
                  <a:pt x="1328" y="16672"/>
                </a:lnTo>
                <a:cubicBezTo>
                  <a:pt x="595" y="16672"/>
                  <a:pt x="0" y="15428"/>
                  <a:pt x="0" y="13893"/>
                </a:cubicBezTo>
                <a:lnTo>
                  <a:pt x="0" y="13893"/>
                </a:lnTo>
                <a:lnTo>
                  <a:pt x="0" y="9725"/>
                </a:lnTo>
                <a:close/>
              </a:path>
            </a:pathLst>
          </a:custGeom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8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8358" t="63273" r="22617" b="12437"/>
          <a:stretch>
            <a:fillRect/>
          </a:stretch>
        </p:blipFill>
        <p:spPr>
          <a:xfrm>
            <a:off x="1695131" y="2416088"/>
            <a:ext cx="6117230" cy="2025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xfrm>
            <a:off x="395536" y="260647"/>
            <a:ext cx="8229601" cy="6480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1280" b="1"/>
            </a:pPr>
            <a:r>
              <a:rPr dirty="0"/>
              <a:t/>
            </a:r>
            <a:br>
              <a:rPr dirty="0"/>
            </a:br>
            <a:r>
              <a:rPr dirty="0"/>
              <a:t>Holy Family &amp; Holy Angels Parishioners said</a:t>
            </a:r>
            <a:r>
              <a:rPr sz="1440" b="0" dirty="0"/>
              <a:t>:</a:t>
            </a:r>
            <a:br>
              <a:rPr sz="1440" b="0" dirty="0"/>
            </a:br>
            <a:endParaRPr sz="1440" b="0" dirty="0"/>
          </a:p>
        </p:txBody>
      </p:sp>
      <p:sp>
        <p:nvSpPr>
          <p:cNvPr id="186" name="Title 1"/>
          <p:cNvSpPr txBox="1"/>
          <p:nvPr/>
        </p:nvSpPr>
        <p:spPr>
          <a:xfrm>
            <a:off x="683567" y="907636"/>
            <a:ext cx="784887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b="1" u="sng"/>
            </a:lvl1pPr>
          </a:lstStyle>
          <a:p>
            <a:r>
              <a:rPr dirty="0"/>
              <a:t>Well naturally Bishop Richard you would want to place a Priest in our Parish;     But how would the rest of the Diocese manage?</a:t>
            </a:r>
          </a:p>
        </p:txBody>
      </p:sp>
      <p:sp>
        <p:nvSpPr>
          <p:cNvPr id="18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93204" y="1844823"/>
            <a:ext cx="8229601" cy="4248474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Fewer / merged Churches with Priests &amp; Masses on rotation 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More Deacons &amp; Priests retire later    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Use of technology: Confessions by Skype / Live streaming of Mass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Sunday Mass on other days		 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Relax rules on use of Liturgy of The Word  &amp; increased use of Mass </a:t>
            </a:r>
            <a:r>
              <a:rPr dirty="0" err="1"/>
              <a:t>centres</a:t>
            </a:r>
            <a:endParaRPr dirty="0"/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Overt education regarding ‘the call’ (involve RC schools)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Recruit Priests from overseas 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Laity will have to travel further 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Increase &amp; improve parental involvement in catechism</a:t>
            </a:r>
          </a:p>
          <a:p>
            <a:pPr marL="315468" indent="-315468" defTabSz="841247">
              <a:spcBef>
                <a:spcPts val="400"/>
              </a:spcBef>
              <a:defRPr sz="2024"/>
            </a:pPr>
            <a:r>
              <a:rPr dirty="0"/>
              <a:t>We need to make sure that those unable to travel still receive pastoral care</a:t>
            </a:r>
          </a:p>
        </p:txBody>
      </p:sp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6062" y="980728"/>
            <a:ext cx="571129" cy="57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703091">
            <a:off x="6537604" y="4165718"/>
            <a:ext cx="983258" cy="696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4785495" y="2738284"/>
            <a:ext cx="368792" cy="840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48281" y="2654882"/>
            <a:ext cx="567352" cy="258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build="p" animBg="1" advAuto="0"/>
      <p:bldP spid="189" grpId="4" animBg="1" advAuto="0"/>
      <p:bldP spid="190" grpId="3" animBg="1" advAuto="0"/>
      <p:bldP spid="191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393" b="1"/>
            </a:lvl1pPr>
          </a:lstStyle>
          <a:p>
            <a:r>
              <a:t>And so to summarise in the words of our parishioners…</a:t>
            </a:r>
          </a:p>
        </p:txBody>
      </p:sp>
      <p:sp>
        <p:nvSpPr>
          <p:cNvPr id="19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5536" y="1526058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3 things for mission effectiveness? </a:t>
            </a:r>
          </a:p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	A prayerful, strong &amp; </a:t>
            </a:r>
            <a:r>
              <a:rPr b="1"/>
              <a:t>well</a:t>
            </a:r>
            <a:r>
              <a:t> </a:t>
            </a:r>
            <a:r>
              <a:rPr b="1"/>
              <a:t>formed</a:t>
            </a:r>
            <a:r>
              <a:t> community open               	to the Holy Spirit</a:t>
            </a:r>
          </a:p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	More formal &amp; structured laity roles (lay administrator)</a:t>
            </a:r>
          </a:p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	Engagement of society and ability to counter negative PR</a:t>
            </a:r>
          </a:p>
        </p:txBody>
      </p:sp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493" y="2636911"/>
            <a:ext cx="214300" cy="21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398" y="3789040"/>
            <a:ext cx="214300" cy="21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493" y="4681882"/>
            <a:ext cx="214300" cy="219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393" b="1"/>
            </a:lvl1pPr>
          </a:lstStyle>
          <a:p>
            <a:r>
              <a:t>And so to summarise in the words of our parishioners…</a:t>
            </a:r>
          </a:p>
        </p:txBody>
      </p:sp>
      <p:sp>
        <p:nvSpPr>
          <p:cNvPr id="2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 b="1"/>
            </a:pPr>
            <a:r>
              <a:t>Roles for the lay faithful and roles for the Priest?</a:t>
            </a:r>
          </a:p>
          <a:p>
            <a:pPr marL="0" indent="0">
              <a:buSzTx/>
              <a:buNone/>
              <a:defRPr sz="2400"/>
            </a:pPr>
            <a:endParaRPr/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	The lay faithful must be more involved and free up the priests to do what only Priests can</a:t>
            </a:r>
          </a:p>
        </p:txBody>
      </p:sp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927" y="4437112"/>
            <a:ext cx="1270425" cy="1387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4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spcBef>
                <a:spcPts val="500"/>
              </a:spcBef>
              <a:defRPr sz="2352" b="1"/>
            </a:pPr>
            <a:r>
              <a:t>Why are we in this situation?</a:t>
            </a:r>
          </a:p>
          <a:p>
            <a:pPr marL="0" indent="0" defTabSz="896111">
              <a:buSzTx/>
              <a:buNone/>
              <a:defRPr sz="2352" b="1"/>
            </a:pPr>
            <a:endParaRPr/>
          </a:p>
          <a:p>
            <a:pPr marL="0" indent="0" defTabSz="896111">
              <a:spcBef>
                <a:spcPts val="500"/>
              </a:spcBef>
              <a:buSzTx/>
              <a:buNone/>
              <a:defRPr sz="2352" b="1"/>
            </a:pPr>
            <a:r>
              <a:t>       	</a:t>
            </a:r>
            <a:r>
              <a:rPr sz="2156" b="0"/>
              <a:t>Materialistic secular society with fear of repercussions from 	evangelisation.</a:t>
            </a:r>
          </a:p>
          <a:p>
            <a:pPr marL="0" indent="0" defTabSz="896111">
              <a:buSzTx/>
              <a:buNone/>
              <a:defRPr sz="2156"/>
            </a:pPr>
            <a:endParaRPr sz="2156" b="0"/>
          </a:p>
          <a:p>
            <a:pPr marL="0" indent="0" defTabSz="896111">
              <a:spcBef>
                <a:spcPts val="500"/>
              </a:spcBef>
              <a:buSzTx/>
              <a:buNone/>
              <a:defRPr sz="2156"/>
            </a:pPr>
            <a:r>
              <a:t>	Lack of overt PR about the vocation of Priesthood</a:t>
            </a:r>
          </a:p>
          <a:p>
            <a:pPr marL="0" indent="0" defTabSz="896111">
              <a:buSzTx/>
              <a:buNone/>
              <a:defRPr sz="2156"/>
            </a:pPr>
            <a:endParaRPr/>
          </a:p>
          <a:p>
            <a:pPr marL="0" indent="0" defTabSz="896111">
              <a:spcBef>
                <a:spcPts val="500"/>
              </a:spcBef>
              <a:buSzTx/>
              <a:buNone/>
              <a:defRPr sz="2156"/>
            </a:pPr>
            <a:r>
              <a:t>	Less of everything  (children, parental commitment, desire to 	fulfil obligations)</a:t>
            </a:r>
          </a:p>
          <a:p>
            <a:pPr marL="0" indent="0" defTabSz="896111">
              <a:spcBef>
                <a:spcPts val="500"/>
              </a:spcBef>
              <a:buSzTx/>
              <a:buNone/>
              <a:defRPr sz="2156"/>
            </a:pPr>
            <a:r>
              <a:t>	</a:t>
            </a:r>
          </a:p>
        </p:txBody>
      </p:sp>
      <p:sp>
        <p:nvSpPr>
          <p:cNvPr id="2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393" b="1"/>
            </a:lvl1pPr>
          </a:lstStyle>
          <a:p>
            <a:r>
              <a:t>And so to summarise in the words of our parishioners…</a:t>
            </a:r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816" y="3197732"/>
            <a:ext cx="214300" cy="21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815" y="4116678"/>
            <a:ext cx="214300" cy="21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491" y="4941168"/>
            <a:ext cx="214300" cy="219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And my </a:t>
            </a:r>
            <a:r>
              <a:rPr lang="en-GB" dirty="0" smtClean="0"/>
              <a:t>(Fr Robin) </a:t>
            </a:r>
            <a:r>
              <a:rPr dirty="0" smtClean="0"/>
              <a:t>thoughts</a:t>
            </a:r>
            <a:endParaRPr dirty="0"/>
          </a:p>
        </p:txBody>
      </p:sp>
      <p:sp>
        <p:nvSpPr>
          <p:cNvPr id="2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Parishioners struggled with some of the language of mission and formation and especially in the questionnaires focused more on themselves as individuals than the wider church.</a:t>
            </a:r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endParaRPr/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Parish meetings did enhance written feedback via questionnaires - even though largely the same people. Notably of the younger people who did respond they were less represented in the meetings than the questionnaires.</a:t>
            </a:r>
          </a:p>
          <a:p>
            <a:pPr marL="0" indent="0" defTabSz="658368">
              <a:spcBef>
                <a:spcPts val="500"/>
              </a:spcBef>
              <a:buSzTx/>
              <a:buNone/>
              <a:defRPr sz="1296"/>
            </a:pPr>
            <a:endParaRPr/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We had to spend some time in the parish meetings pointing out that certain solutions were either outside the Bishop’s authority, or theologically &amp;/or canonically problematic.</a:t>
            </a:r>
          </a:p>
          <a:p>
            <a:pPr marL="0" indent="0" defTabSz="658368">
              <a:spcBef>
                <a:spcPts val="500"/>
              </a:spcBef>
              <a:buSzTx/>
              <a:buNone/>
              <a:defRPr sz="1296"/>
            </a:pPr>
            <a:endParaRPr/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Parishioners struggled to see themselves as disciples.</a:t>
            </a:r>
          </a:p>
          <a:p>
            <a:pPr marL="0" indent="0" defTabSz="658368">
              <a:spcBef>
                <a:spcPts val="500"/>
              </a:spcBef>
              <a:buSzTx/>
              <a:buNone/>
              <a:defRPr sz="1296"/>
            </a:pPr>
            <a:endParaRPr/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Understandably a strong sense of wanting to stretch things so that things can go on substantially as they are.</a:t>
            </a:r>
          </a:p>
          <a:p>
            <a:pPr marL="0" indent="0" defTabSz="658368">
              <a:spcBef>
                <a:spcPts val="500"/>
              </a:spcBef>
              <a:buSzTx/>
              <a:buNone/>
              <a:defRPr sz="1296"/>
            </a:pPr>
            <a:endParaRPr/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A  gap between the people saying that laity must take on more and have more formation and people stepping forward.</a:t>
            </a:r>
          </a:p>
          <a:p>
            <a:pPr marL="0" indent="0" defTabSz="658368">
              <a:spcBef>
                <a:spcPts val="500"/>
              </a:spcBef>
              <a:buSzTx/>
              <a:buNone/>
              <a:defRPr sz="1296"/>
            </a:pPr>
            <a:endParaRPr/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A need to change from a culture where people only volunteer after Fr asks them…</a:t>
            </a:r>
          </a:p>
          <a:p>
            <a:pPr marL="0" indent="0" defTabSz="658368">
              <a:spcBef>
                <a:spcPts val="500"/>
              </a:spcBef>
              <a:buSzTx/>
              <a:buNone/>
              <a:defRPr sz="1296"/>
            </a:pPr>
            <a:endParaRPr/>
          </a:p>
          <a:p>
            <a:pPr marL="0" indent="0" defTabSz="658368">
              <a:spcBef>
                <a:spcPts val="200"/>
              </a:spcBef>
              <a:buSzTx/>
              <a:buNone/>
              <a:defRPr sz="1296"/>
            </a:pPr>
            <a:r>
              <a:t>Real disparity between people’s willingness to change churches because it suits them vs the idea of travelling because we might need to restructure.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3"/>
          <p:cNvSpPr txBox="1">
            <a:spLocks noGrp="1"/>
          </p:cNvSpPr>
          <p:nvPr>
            <p:ph type="ctrTitle"/>
          </p:nvPr>
        </p:nvSpPr>
        <p:spPr>
          <a:xfrm>
            <a:off x="683568" y="908720"/>
            <a:ext cx="7772401" cy="1470026"/>
          </a:xfrm>
          <a:prstGeom prst="rect">
            <a:avLst/>
          </a:prstGeom>
        </p:spPr>
        <p:txBody>
          <a:bodyPr/>
          <a:lstStyle/>
          <a:p>
            <a:r>
              <a:t>The Word who is Life </a:t>
            </a:r>
            <a:br/>
            <a:r>
              <a:t>Vision for Mission</a:t>
            </a:r>
          </a:p>
        </p:txBody>
      </p:sp>
      <p:sp>
        <p:nvSpPr>
          <p:cNvPr id="117" name="Subtitle 4"/>
          <p:cNvSpPr txBox="1">
            <a:spLocks noGrp="1"/>
          </p:cNvSpPr>
          <p:nvPr>
            <p:ph type="subTitle" sz="quarter" idx="1"/>
          </p:nvPr>
        </p:nvSpPr>
        <p:spPr>
          <a:xfrm>
            <a:off x="1475655" y="2996951"/>
            <a:ext cx="6400801" cy="1752601"/>
          </a:xfrm>
          <a:prstGeom prst="rect">
            <a:avLst/>
          </a:prstGeom>
        </p:spPr>
        <p:txBody>
          <a:bodyPr/>
          <a:lstStyle/>
          <a:p>
            <a:pPr algn="just" defTabSz="630936">
              <a:lnSpc>
                <a:spcPct val="80000"/>
              </a:lnSpc>
              <a:spcBef>
                <a:spcPts val="400"/>
              </a:spcBef>
              <a:defRPr sz="1932">
                <a:solidFill>
                  <a:srgbClr val="000000"/>
                </a:solidFill>
              </a:defRPr>
            </a:pPr>
            <a:r>
              <a:t>“All authority in heaven and on earth has been given to me.  Go, therefore, make disciples of all the nations; baptise them in the name of the Father and of the Son and of the Holy Spirit, and teach them to observe all the commands I gave you.  And know that I am with you always; yes, to the end of time.” </a:t>
            </a:r>
            <a:endParaRPr sz="552"/>
          </a:p>
          <a:p>
            <a:pPr defTabSz="630936">
              <a:lnSpc>
                <a:spcPct val="80000"/>
              </a:lnSpc>
              <a:spcBef>
                <a:spcPts val="100"/>
              </a:spcBef>
              <a:defRPr sz="552">
                <a:solidFill>
                  <a:srgbClr val="000000"/>
                </a:solidFill>
              </a:defRPr>
            </a:pPr>
            <a:endParaRPr sz="552"/>
          </a:p>
          <a:p>
            <a:pPr algn="r" defTabSz="630936">
              <a:lnSpc>
                <a:spcPct val="80000"/>
              </a:lnSpc>
              <a:spcBef>
                <a:spcPts val="300"/>
              </a:spcBef>
              <a:defRPr sz="1656">
                <a:solidFill>
                  <a:srgbClr val="000000"/>
                </a:solidFill>
              </a:defRPr>
            </a:pPr>
            <a:r>
              <a:t>Mt. 28:16-20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>
            <a:spLocks noGrp="1"/>
          </p:cNvSpPr>
          <p:nvPr>
            <p:ph type="title"/>
          </p:nvPr>
        </p:nvSpPr>
        <p:spPr>
          <a:xfrm>
            <a:off x="467543" y="476672"/>
            <a:ext cx="8229601" cy="1642194"/>
          </a:xfrm>
          <a:prstGeom prst="rect">
            <a:avLst/>
          </a:prstGeom>
        </p:spPr>
        <p:txBody>
          <a:bodyPr/>
          <a:lstStyle/>
          <a:p>
            <a:pPr defTabSz="768095">
              <a:defRPr sz="3275"/>
            </a:pPr>
            <a:r>
              <a:t>Bishop Richard set the scene. </a:t>
            </a:r>
            <a:br/>
            <a:r>
              <a:t>How did we respond?</a:t>
            </a:r>
            <a:br/>
            <a:endParaRPr/>
          </a:p>
        </p:txBody>
      </p:sp>
      <p:sp>
        <p:nvSpPr>
          <p:cNvPr id="12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5535" y="2564903"/>
            <a:ext cx="3744418" cy="2520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lvl1pPr>
          </a:lstStyle>
          <a:p>
            <a:r>
              <a:t>Father Robin and Deacon John preached about it on several occasions during Sunday Mass to engage and prime the Parishioners</a:t>
            </a:r>
          </a:p>
        </p:txBody>
      </p:sp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6" y="2276872"/>
            <a:ext cx="3456385" cy="377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291263" cy="39213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dirty="0"/>
              <a:t>We gave out a questionnaire to every Parishioner: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dirty="0"/>
              <a:t>	anonymous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dirty="0"/>
              <a:t>	qualitative data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dirty="0"/>
              <a:t>	quantitative data  </a:t>
            </a:r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467543" y="476672"/>
            <a:ext cx="8229601" cy="1642194"/>
          </a:xfrm>
          <a:prstGeom prst="rect">
            <a:avLst/>
          </a:prstGeom>
        </p:spPr>
        <p:txBody>
          <a:bodyPr/>
          <a:lstStyle/>
          <a:p>
            <a:pPr defTabSz="768095">
              <a:defRPr sz="3275"/>
            </a:pPr>
            <a:r>
              <a:rPr dirty="0"/>
              <a:t>Bishop Richard set the scene. </a:t>
            </a:r>
            <a:br>
              <a:rPr dirty="0"/>
            </a:br>
            <a:r>
              <a:rPr dirty="0"/>
              <a:t>How did we respond?</a:t>
            </a:r>
            <a:br>
              <a:rPr dirty="0"/>
            </a:br>
            <a:endParaRPr dirty="0"/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608" y="2924943"/>
            <a:ext cx="214300" cy="21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456" y="3429000"/>
            <a:ext cx="214300" cy="219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608" y="3933056"/>
            <a:ext cx="214300" cy="21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851053">
            <a:off x="4932040" y="3034506"/>
            <a:ext cx="2592289" cy="3240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467543" y="476672"/>
            <a:ext cx="8229601" cy="1642194"/>
          </a:xfrm>
          <a:prstGeom prst="rect">
            <a:avLst/>
          </a:prstGeom>
        </p:spPr>
        <p:txBody>
          <a:bodyPr/>
          <a:lstStyle/>
          <a:p>
            <a:pPr defTabSz="768095">
              <a:defRPr sz="3275"/>
            </a:pPr>
            <a:r>
              <a:rPr dirty="0"/>
              <a:t>Bishop Richard set the scene. </a:t>
            </a:r>
            <a:br>
              <a:rPr dirty="0"/>
            </a:br>
            <a:r>
              <a:rPr dirty="0"/>
              <a:t>How did we respond?</a:t>
            </a:r>
            <a:br>
              <a:rPr dirty="0"/>
            </a:br>
            <a:endParaRPr dirty="0"/>
          </a:p>
        </p:txBody>
      </p:sp>
      <p:sp>
        <p:nvSpPr>
          <p:cNvPr id="131" name="Content Placeholder 2"/>
          <p:cNvSpPr txBox="1"/>
          <p:nvPr/>
        </p:nvSpPr>
        <p:spPr>
          <a:xfrm>
            <a:off x="539551" y="1993987"/>
            <a:ext cx="8064898" cy="1651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700"/>
              </a:spcBef>
              <a:defRPr sz="3200"/>
            </a:lvl1pPr>
          </a:lstStyle>
          <a:p>
            <a:r>
              <a:rPr dirty="0"/>
              <a:t>We held Parish meetings to encourage more discussion around the responses on the questionnaires</a:t>
            </a:r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b="58633"/>
          <a:stretch>
            <a:fillRect/>
          </a:stretch>
        </p:blipFill>
        <p:spPr>
          <a:xfrm>
            <a:off x="827583" y="3789040"/>
            <a:ext cx="2803994" cy="98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41367" r="30431"/>
          <a:stretch>
            <a:fillRect/>
          </a:stretch>
        </p:blipFill>
        <p:spPr>
          <a:xfrm>
            <a:off x="842814" y="4772025"/>
            <a:ext cx="1950715" cy="1393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2856" t="4584" r="7907" b="4584"/>
          <a:stretch>
            <a:fillRect/>
          </a:stretch>
        </p:blipFill>
        <p:spPr>
          <a:xfrm rot="20647842">
            <a:off x="2739296" y="4219035"/>
            <a:ext cx="3398132" cy="1815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0152" y="4772026"/>
            <a:ext cx="2987825" cy="1655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3730428"/>
          </a:xfrm>
          <a:prstGeom prst="rect">
            <a:avLst/>
          </a:prstGeom>
        </p:spPr>
        <p:txBody>
          <a:bodyPr/>
          <a:lstStyle/>
          <a:p>
            <a:r>
              <a:rPr dirty="0"/>
              <a:t>And what did our Parishioners say in response to our homilies, questionnaires and parish meetings?</a:t>
            </a:r>
          </a:p>
        </p:txBody>
      </p:sp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700859">
            <a:off x="683568" y="4149080"/>
            <a:ext cx="1478934" cy="1615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402827">
            <a:off x="2546133" y="4218011"/>
            <a:ext cx="1781608" cy="2227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b="58633"/>
          <a:stretch>
            <a:fillRect/>
          </a:stretch>
        </p:blipFill>
        <p:spPr>
          <a:xfrm>
            <a:off x="4721424" y="3905501"/>
            <a:ext cx="2803994" cy="98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41367" r="30431"/>
          <a:stretch>
            <a:fillRect/>
          </a:stretch>
        </p:blipFill>
        <p:spPr>
          <a:xfrm>
            <a:off x="4721426" y="4844031"/>
            <a:ext cx="1978125" cy="1393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838839">
            <a:off x="6512424" y="4496077"/>
            <a:ext cx="2176889" cy="1629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Bishop Richard, you asked:</a:t>
            </a:r>
          </a:p>
        </p:txBody>
      </p:sp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34252" t="47993" r="19884" b="18980"/>
          <a:stretch>
            <a:fillRect/>
          </a:stretch>
        </p:blipFill>
        <p:spPr>
          <a:xfrm>
            <a:off x="1403648" y="1772816"/>
            <a:ext cx="6552728" cy="338437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ounded Rectangular Callout 3"/>
          <p:cNvSpPr/>
          <p:nvPr/>
        </p:nvSpPr>
        <p:spPr>
          <a:xfrm>
            <a:off x="971599" y="1628799"/>
            <a:ext cx="7416826" cy="4436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980"/>
                </a:moveTo>
                <a:cubicBezTo>
                  <a:pt x="0" y="1334"/>
                  <a:pt x="798" y="0"/>
                  <a:pt x="1783" y="0"/>
                </a:cubicBezTo>
                <a:lnTo>
                  <a:pt x="3600" y="0"/>
                </a:lnTo>
                <a:lnTo>
                  <a:pt x="19817" y="0"/>
                </a:lnTo>
                <a:cubicBezTo>
                  <a:pt x="20802" y="0"/>
                  <a:pt x="21600" y="1334"/>
                  <a:pt x="21600" y="2980"/>
                </a:cubicBezTo>
                <a:lnTo>
                  <a:pt x="21600" y="14901"/>
                </a:lnTo>
                <a:cubicBezTo>
                  <a:pt x="21600" y="16547"/>
                  <a:pt x="20802" y="17881"/>
                  <a:pt x="19817" y="17881"/>
                </a:cubicBezTo>
                <a:lnTo>
                  <a:pt x="9000" y="17881"/>
                </a:lnTo>
                <a:lnTo>
                  <a:pt x="1473" y="21600"/>
                </a:lnTo>
                <a:lnTo>
                  <a:pt x="3600" y="17881"/>
                </a:lnTo>
                <a:lnTo>
                  <a:pt x="1783" y="17881"/>
                </a:lnTo>
                <a:cubicBezTo>
                  <a:pt x="798" y="17881"/>
                  <a:pt x="0" y="16547"/>
                  <a:pt x="0" y="14901"/>
                </a:cubicBezTo>
                <a:lnTo>
                  <a:pt x="0" y="14901"/>
                </a:lnTo>
                <a:lnTo>
                  <a:pt x="0" y="1043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xfrm>
            <a:off x="395536" y="260647"/>
            <a:ext cx="8229601" cy="720082"/>
          </a:xfrm>
          <a:prstGeom prst="rect">
            <a:avLst/>
          </a:prstGeom>
        </p:spPr>
        <p:txBody>
          <a:bodyPr/>
          <a:lstStyle/>
          <a:p>
            <a:pPr>
              <a:defRPr sz="3200" b="1"/>
            </a:pPr>
            <a:r>
              <a:rPr dirty="0"/>
              <a:t>Holy Family &amp; Holy Angels Parishioners said</a:t>
            </a:r>
            <a:r>
              <a:rPr sz="3600" b="0" dirty="0"/>
              <a:t>: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37652" y="1124743"/>
            <a:ext cx="8474797" cy="460851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rPr dirty="0"/>
              <a:t>In order to achieve mission effectiveness we need</a:t>
            </a:r>
            <a:r>
              <a:rPr u="none" dirty="0"/>
              <a:t>: </a:t>
            </a:r>
          </a:p>
          <a:p>
            <a:pPr marL="0" indent="0">
              <a:buSzTx/>
              <a:buNone/>
              <a:defRPr sz="2000"/>
            </a:pPr>
            <a:endParaRPr u="none"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Faith, hope &amp; charity;   Love &amp; prayer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Clear information &amp; education to help us to be formed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 strong sense of community &amp; perseverance in maintaining that community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Openness to the Holy Spirit &amp; spiritual support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Engage younger people &amp; reach out more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 more formal &amp; structured laity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More adult catechesis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Laity to be more engaged / take on additional roles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To combat negative perceptions of the RC Church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Diocesan re structure</a:t>
            </a:r>
          </a:p>
        </p:txBody>
      </p:sp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59678">
            <a:off x="6847930" y="4318453"/>
            <a:ext cx="1804813" cy="2171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bldLvl="5" animBg="1" advAuto="0"/>
      <p:bldP spid="151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/>
              <a:t>Bishop Richard, you asked:</a:t>
            </a:r>
          </a:p>
        </p:txBody>
      </p:sp>
      <p:sp>
        <p:nvSpPr>
          <p:cNvPr id="155" name="Rounded Rectangular Callout 5"/>
          <p:cNvSpPr/>
          <p:nvPr/>
        </p:nvSpPr>
        <p:spPr>
          <a:xfrm>
            <a:off x="899591" y="2060848"/>
            <a:ext cx="7416826" cy="354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779"/>
                </a:moveTo>
                <a:cubicBezTo>
                  <a:pt x="0" y="1244"/>
                  <a:pt x="595" y="0"/>
                  <a:pt x="1328" y="0"/>
                </a:cubicBezTo>
                <a:lnTo>
                  <a:pt x="3600" y="0"/>
                </a:lnTo>
                <a:lnTo>
                  <a:pt x="20272" y="0"/>
                </a:lnTo>
                <a:cubicBezTo>
                  <a:pt x="21005" y="0"/>
                  <a:pt x="21600" y="1244"/>
                  <a:pt x="21600" y="2779"/>
                </a:cubicBezTo>
                <a:lnTo>
                  <a:pt x="21600" y="13893"/>
                </a:lnTo>
                <a:cubicBezTo>
                  <a:pt x="21600" y="15428"/>
                  <a:pt x="21005" y="16672"/>
                  <a:pt x="20272" y="16672"/>
                </a:cubicBezTo>
                <a:lnTo>
                  <a:pt x="9000" y="16672"/>
                </a:lnTo>
                <a:lnTo>
                  <a:pt x="2472" y="21600"/>
                </a:lnTo>
                <a:lnTo>
                  <a:pt x="3600" y="16672"/>
                </a:lnTo>
                <a:lnTo>
                  <a:pt x="1328" y="16672"/>
                </a:lnTo>
                <a:cubicBezTo>
                  <a:pt x="595" y="16672"/>
                  <a:pt x="0" y="15428"/>
                  <a:pt x="0" y="13893"/>
                </a:cubicBezTo>
                <a:lnTo>
                  <a:pt x="0" y="13893"/>
                </a:lnTo>
                <a:lnTo>
                  <a:pt x="0" y="9725"/>
                </a:lnTo>
                <a:close/>
              </a:path>
            </a:pathLst>
          </a:custGeom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7686" t="47447" r="20376" b="22037"/>
          <a:stretch>
            <a:fillRect/>
          </a:stretch>
        </p:blipFill>
        <p:spPr>
          <a:xfrm>
            <a:off x="1660842" y="2276872"/>
            <a:ext cx="6007502" cy="2114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984</Words>
  <Application>Microsoft Office PowerPoint</Application>
  <PresentationFormat>On-screen Show (4:3)</PresentationFormat>
  <Paragraphs>111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Parishes of  Holy Family &amp; Holy Angels  Fr. Robin &amp; Dcn. John</vt:lpstr>
      <vt:lpstr>The Word who is Life  Vision for Mission</vt:lpstr>
      <vt:lpstr>Bishop Richard set the scene.  How did we respond? </vt:lpstr>
      <vt:lpstr>Bishop Richard set the scene.  How did we respond? </vt:lpstr>
      <vt:lpstr>Bishop Richard set the scene.  How did we respond? </vt:lpstr>
      <vt:lpstr>And what did our Parishioners say in response to our homilies, questionnaires and parish meetings?</vt:lpstr>
      <vt:lpstr>Bishop Richard, you asked:</vt:lpstr>
      <vt:lpstr>Holy Family &amp; Holy Angels Parishioners said:</vt:lpstr>
      <vt:lpstr>Bishop Richard, you asked:</vt:lpstr>
      <vt:lpstr>Holy Family &amp; Holy Angels Parishioners said:</vt:lpstr>
      <vt:lpstr>Bishop Richard, you asked:</vt:lpstr>
      <vt:lpstr> Holy Family &amp; Holy Angels Parishioners said: </vt:lpstr>
      <vt:lpstr>Bishop Richard, you asked:</vt:lpstr>
      <vt:lpstr> Holy Family &amp; Holy Angels Parishioners said: </vt:lpstr>
      <vt:lpstr>And so to summarise in the words of our parishioners…</vt:lpstr>
      <vt:lpstr>And so to summarise in the words of our parishioners…</vt:lpstr>
      <vt:lpstr>And so to summarise in the words of our parishioners…</vt:lpstr>
      <vt:lpstr>And my (Fr Robin)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Parishes of  Holy Family &amp; Holy Angels  Fr. Robin &amp; Dcn. John</dc:title>
  <dc:creator>User</dc:creator>
  <cp:lastModifiedBy>User</cp:lastModifiedBy>
  <cp:revision>14</cp:revision>
  <dcterms:modified xsi:type="dcterms:W3CDTF">2018-02-13T18:17:42Z</dcterms:modified>
</cp:coreProperties>
</file>